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3" r:id="rId13"/>
    <p:sldId id="272" r:id="rId14"/>
    <p:sldId id="274" r:id="rId15"/>
    <p:sldId id="278" r:id="rId16"/>
    <p:sldId id="271" r:id="rId17"/>
    <p:sldId id="277" r:id="rId18"/>
    <p:sldId id="275" r:id="rId19"/>
    <p:sldId id="276" r:id="rId20"/>
    <p:sldId id="267" r:id="rId21"/>
    <p:sldId id="268" r:id="rId22"/>
    <p:sldId id="269" r:id="rId23"/>
    <p:sldId id="270" r:id="rId24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6"/>
    </p:embeddedFont>
    <p:embeddedFont>
      <p:font typeface="Oswald" panose="020B0604020202020204" charset="0"/>
      <p:regular r:id="rId27"/>
      <p:bold r:id="rId28"/>
    </p:embeddedFont>
    <p:embeddedFont>
      <p:font typeface="Source Code Pro" panose="020B0604020202020204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165743-8298-4CA3-ADF7-0395D9A34235}" v="21" dt="2019-07-14T03:12:44.1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37" autoAdjust="0"/>
    <p:restoredTop sz="94660"/>
  </p:normalViewPr>
  <p:slideViewPr>
    <p:cSldViewPr snapToGrid="0">
      <p:cViewPr varScale="1">
        <p:scale>
          <a:sx n="98" d="100"/>
          <a:sy n="98" d="100"/>
        </p:scale>
        <p:origin x="77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#HO MUN KIT#" userId="da1cbc35-1cae-4e97-9b2d-1b46bcf8f181" providerId="ADAL" clId="{BB165743-8298-4CA3-ADF7-0395D9A34235}"/>
    <pc:docChg chg="custSel addSld modSld sldOrd">
      <pc:chgData name="#HO MUN KIT#" userId="da1cbc35-1cae-4e97-9b2d-1b46bcf8f181" providerId="ADAL" clId="{BB165743-8298-4CA3-ADF7-0395D9A34235}" dt="2019-07-14T03:12:44.171" v="21"/>
      <pc:docMkLst>
        <pc:docMk/>
      </pc:docMkLst>
      <pc:sldChg chg="addSp delSp modSp modAnim">
        <pc:chgData name="#HO MUN KIT#" userId="da1cbc35-1cae-4e97-9b2d-1b46bcf8f181" providerId="ADAL" clId="{BB165743-8298-4CA3-ADF7-0395D9A34235}" dt="2019-07-14T03:12:44.171" v="21"/>
        <pc:sldMkLst>
          <pc:docMk/>
          <pc:sldMk cId="16722484" sldId="271"/>
        </pc:sldMkLst>
        <pc:picChg chg="add del mod">
          <ac:chgData name="#HO MUN KIT#" userId="da1cbc35-1cae-4e97-9b2d-1b46bcf8f181" providerId="ADAL" clId="{BB165743-8298-4CA3-ADF7-0395D9A34235}" dt="2019-07-14T03:12:30.617" v="18" actId="478"/>
          <ac:picMkLst>
            <pc:docMk/>
            <pc:sldMk cId="16722484" sldId="271"/>
            <ac:picMk id="1026" creationId="{A5F17D66-16B6-4C12-90F5-5C7634866CCA}"/>
          </ac:picMkLst>
        </pc:picChg>
      </pc:sldChg>
      <pc:sldChg chg="addSp delSp modSp add ord delAnim modAnim">
        <pc:chgData name="#HO MUN KIT#" userId="da1cbc35-1cae-4e97-9b2d-1b46bcf8f181" providerId="ADAL" clId="{BB165743-8298-4CA3-ADF7-0395D9A34235}" dt="2019-07-14T03:12:38.849" v="19"/>
        <pc:sldMkLst>
          <pc:docMk/>
          <pc:sldMk cId="1175724313" sldId="278"/>
        </pc:sldMkLst>
        <pc:spChg chg="del">
          <ac:chgData name="#HO MUN KIT#" userId="da1cbc35-1cae-4e97-9b2d-1b46bcf8f181" providerId="ADAL" clId="{BB165743-8298-4CA3-ADF7-0395D9A34235}" dt="2019-07-14T03:12:13.134" v="13" actId="478"/>
          <ac:spMkLst>
            <pc:docMk/>
            <pc:sldMk cId="1175724313" sldId="278"/>
            <ac:spMk id="22" creationId="{66CCF872-FC36-488F-A9F6-8FE66096077C}"/>
          </ac:spMkLst>
        </pc:spChg>
        <pc:picChg chg="add del mod">
          <ac:chgData name="#HO MUN KIT#" userId="da1cbc35-1cae-4e97-9b2d-1b46bcf8f181" providerId="ADAL" clId="{BB165743-8298-4CA3-ADF7-0395D9A34235}" dt="2019-07-14T03:12:26.292" v="16" actId="478"/>
          <ac:picMkLst>
            <pc:docMk/>
            <pc:sldMk cId="1175724313" sldId="278"/>
            <ac:picMk id="1026" creationId="{A5F17D66-16B6-4C12-90F5-5C7634866CCA}"/>
          </ac:picMkLst>
        </pc:picChg>
        <pc:picChg chg="del">
          <ac:chgData name="#HO MUN KIT#" userId="da1cbc35-1cae-4e97-9b2d-1b46bcf8f181" providerId="ADAL" clId="{BB165743-8298-4CA3-ADF7-0395D9A34235}" dt="2019-07-14T03:12:10.036" v="12" actId="478"/>
          <ac:picMkLst>
            <pc:docMk/>
            <pc:sldMk cId="1175724313" sldId="278"/>
            <ac:picMk id="1028" creationId="{D8CCAFBA-D3FA-410B-8224-0AA42B78256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a3c8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a3c8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b19182dbb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b19182dbb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b19182dbb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b19182dbb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db186b3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db186b39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92209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db186b3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db186b39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8392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457200" marR="0" lvl="0" indent="-3175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Char char="●"/>
                  <a:tabLst/>
                  <a:defRPr/>
                </a:pPr>
                <a:endParaRPr lang="en-US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457200" marR="0" lvl="0" indent="-3175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Char char="●"/>
                  <a:tabLst/>
                  <a:defRPr/>
                </a:pPr>
                <a:r>
                  <a:rPr lang="en-US" dirty="0"/>
                  <a:t> </a:t>
                </a:r>
                <a:r>
                  <a:rPr lang="en-US" i="0">
                    <a:latin typeface="Cambria Math" panose="02040503050406030204" pitchFamily="18" charset="0"/>
                  </a:rPr>
                  <a:t>𝐿𝑜𝑠𝑠=log⁡(1+𝑒^(−𝑦) )+  1/2 𝜃^𝑇 𝜃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94169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b19182dbb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b19182dbb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b19182dbb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b19182dbb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b19182dbb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b19182dbb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d913d7d9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d913d7d9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d913d7d9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d913d7d9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db186b3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db186b39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b19182db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b19182db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b19182db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b19182db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b19182dbb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b19182dbb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b19182db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b19182db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b19182db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b19182dbb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d913d7d95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d913d7d95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Enthuse Workshop</a:t>
            </a:r>
            <a:endParaRPr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Foundation of </a:t>
            </a:r>
            <a:r>
              <a:rPr lang="en" dirty="0"/>
              <a:t>Data Science</a:t>
            </a:r>
            <a:br>
              <a:rPr lang="en" dirty="0"/>
            </a:br>
            <a:r>
              <a:rPr lang="en-US" dirty="0"/>
              <a:t>in Python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the profit using linear regression</a:t>
            </a:r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then fit a regression model: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from sklearn.linear_model import LinearRegression</a:t>
            </a: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regressor = LinearRegression()</a:t>
            </a: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regressor.fit(X_train, y_train)</a:t>
            </a: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the profit using linear regression</a:t>
            </a:r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the model:</a:t>
            </a: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y_pred = regressor.predict(X_test)</a:t>
            </a: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C52F8DE-C581-4836-B099-F4C625CBF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Classification: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234915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</a:t>
            </a:r>
            <a:r>
              <a:rPr lang="en-US" dirty="0" err="1"/>
              <a:t>ogistic</a:t>
            </a:r>
            <a:r>
              <a:rPr lang="en" dirty="0"/>
              <a:t> regression: </a:t>
            </a:r>
            <a:r>
              <a:rPr lang="en-US" dirty="0"/>
              <a:t>Use cases</a:t>
            </a:r>
            <a:endParaRPr dirty="0"/>
          </a:p>
        </p:txBody>
      </p:sp>
      <p:sp>
        <p:nvSpPr>
          <p:cNvPr id="76" name="Google Shape;76;p15"/>
          <p:cNvSpPr txBox="1"/>
          <p:nvPr/>
        </p:nvSpPr>
        <p:spPr>
          <a:xfrm>
            <a:off x="1075393" y="3746565"/>
            <a:ext cx="2634774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Code Pro"/>
                <a:ea typeface="Source Code Pro"/>
                <a:cs typeface="Source Code Pro"/>
                <a:sym typeface="Source Code Pro"/>
              </a:rPr>
              <a:t>Email spam detection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3076" name="Picture 4" descr="Image result for spam email">
            <a:extLst>
              <a:ext uri="{FF2B5EF4-FFF2-40B4-BE49-F238E27FC236}">
                <a16:creationId xmlns:a16="http://schemas.microsoft.com/office/drawing/2014/main" id="{04A4F087-665F-4A5A-A535-7B1934476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393" y="1707947"/>
            <a:ext cx="2475781" cy="1202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words spam emails">
            <a:extLst>
              <a:ext uri="{FF2B5EF4-FFF2-40B4-BE49-F238E27FC236}">
                <a16:creationId xmlns:a16="http://schemas.microsoft.com/office/drawing/2014/main" id="{0F2CF57F-2DB0-43A0-B19F-D1F731FDE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2204" y="2572518"/>
            <a:ext cx="1879795" cy="939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cancer">
            <a:extLst>
              <a:ext uri="{FF2B5EF4-FFF2-40B4-BE49-F238E27FC236}">
                <a16:creationId xmlns:a16="http://schemas.microsoft.com/office/drawing/2014/main" id="{313D7934-B409-4ADF-9230-69180A421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1531" y="1621397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76;p15">
            <a:extLst>
              <a:ext uri="{FF2B5EF4-FFF2-40B4-BE49-F238E27FC236}">
                <a16:creationId xmlns:a16="http://schemas.microsoft.com/office/drawing/2014/main" id="{870AACA5-46F8-45A1-825F-616F13656791}"/>
              </a:ext>
            </a:extLst>
          </p:cNvPr>
          <p:cNvSpPr txBox="1"/>
          <p:nvPr/>
        </p:nvSpPr>
        <p:spPr>
          <a:xfrm>
            <a:off x="5801531" y="3746565"/>
            <a:ext cx="2634774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Code Pro"/>
                <a:ea typeface="Source Code Pro"/>
                <a:cs typeface="Source Code Pro"/>
                <a:sym typeface="Source Code Pro"/>
              </a:rPr>
              <a:t>Tumor classification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" name="Google Shape;76;p15">
            <a:extLst>
              <a:ext uri="{FF2B5EF4-FFF2-40B4-BE49-F238E27FC236}">
                <a16:creationId xmlns:a16="http://schemas.microsoft.com/office/drawing/2014/main" id="{EC3B156E-9BDC-4241-8C9D-1B6483B7E591}"/>
              </a:ext>
            </a:extLst>
          </p:cNvPr>
          <p:cNvSpPr txBox="1"/>
          <p:nvPr/>
        </p:nvSpPr>
        <p:spPr>
          <a:xfrm>
            <a:off x="3943729" y="4175865"/>
            <a:ext cx="1624239" cy="4293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Code Pro"/>
                <a:ea typeface="Source Code Pro"/>
                <a:cs typeface="Source Code Pro"/>
                <a:sym typeface="Source Code Pro"/>
              </a:rPr>
              <a:t>Y = {0,1}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1520325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Fitting a line with regression</a:t>
            </a:r>
            <a:endParaRPr dirty="0"/>
          </a:p>
        </p:txBody>
      </p:sp>
      <p:sp>
        <p:nvSpPr>
          <p:cNvPr id="76" name="Google Shape;76;p15"/>
          <p:cNvSpPr txBox="1"/>
          <p:nvPr/>
        </p:nvSpPr>
        <p:spPr>
          <a:xfrm>
            <a:off x="1850709" y="3956305"/>
            <a:ext cx="5442583" cy="89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Code Pro"/>
                <a:ea typeface="Source Code Pro"/>
                <a:cs typeface="Source Code Pro"/>
                <a:sym typeface="Source Code Pro"/>
              </a:rPr>
              <a:t>Problems: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Code Pro"/>
                <a:ea typeface="Source Code Pro"/>
                <a:cs typeface="Source Code Pro"/>
                <a:sym typeface="Source Code Pro"/>
              </a:rPr>
              <a:t>Output is not bounded to [0,1]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AutoNum type="arabicPeriod"/>
              <a:tabLst/>
              <a:defRPr/>
            </a:pPr>
            <a:r>
              <a:rPr lang="en-US" dirty="0">
                <a:latin typeface="Source Code Pro"/>
                <a:ea typeface="Source Code Pro"/>
                <a:cs typeface="Source Code Pro"/>
                <a:sym typeface="Source Code Pro"/>
              </a:rPr>
              <a:t>Output does not give indication of uncertainty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A6D7075-1ABB-44DF-AF79-E0686D95647B}"/>
              </a:ext>
            </a:extLst>
          </p:cNvPr>
          <p:cNvCxnSpPr/>
          <p:nvPr/>
        </p:nvCxnSpPr>
        <p:spPr>
          <a:xfrm flipV="1">
            <a:off x="3077934" y="1638878"/>
            <a:ext cx="0" cy="1946645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9390EA3-64C9-4C6A-BBFC-72FE06C82FE5}"/>
              </a:ext>
            </a:extLst>
          </p:cNvPr>
          <p:cNvCxnSpPr/>
          <p:nvPr/>
        </p:nvCxnSpPr>
        <p:spPr>
          <a:xfrm>
            <a:off x="2968500" y="3233121"/>
            <a:ext cx="3630468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CF6423E-41AE-469B-870B-21F75BD84193}"/>
              </a:ext>
            </a:extLst>
          </p:cNvPr>
          <p:cNvSpPr txBox="1"/>
          <p:nvPr/>
        </p:nvSpPr>
        <p:spPr>
          <a:xfrm>
            <a:off x="5257875" y="3279461"/>
            <a:ext cx="14165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Tumor Size</a:t>
            </a:r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86A7A9D5-AAD2-47B7-83AA-DB4A27DC5168}"/>
              </a:ext>
            </a:extLst>
          </p:cNvPr>
          <p:cNvSpPr/>
          <p:nvPr/>
        </p:nvSpPr>
        <p:spPr>
          <a:xfrm rot="2734294">
            <a:off x="3223299" y="3110304"/>
            <a:ext cx="257549" cy="257549"/>
          </a:xfrm>
          <a:prstGeom prst="plus">
            <a:avLst>
              <a:gd name="adj" fmla="val 46579"/>
            </a:avLst>
          </a:prstGeom>
          <a:solidFill>
            <a:schemeClr val="tx1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3D591800-8EB4-4ECD-A041-FEEA6178F00F}"/>
              </a:ext>
            </a:extLst>
          </p:cNvPr>
          <p:cNvSpPr/>
          <p:nvPr/>
        </p:nvSpPr>
        <p:spPr>
          <a:xfrm rot="2734294">
            <a:off x="3528100" y="3110304"/>
            <a:ext cx="257549" cy="257549"/>
          </a:xfrm>
          <a:prstGeom prst="plus">
            <a:avLst>
              <a:gd name="adj" fmla="val 46579"/>
            </a:avLst>
          </a:prstGeom>
          <a:solidFill>
            <a:schemeClr val="tx1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5D47CE3E-A339-4A80-A44B-7401CD29325B}"/>
              </a:ext>
            </a:extLst>
          </p:cNvPr>
          <p:cNvSpPr/>
          <p:nvPr/>
        </p:nvSpPr>
        <p:spPr>
          <a:xfrm rot="2734294">
            <a:off x="3849687" y="3110304"/>
            <a:ext cx="257549" cy="257549"/>
          </a:xfrm>
          <a:prstGeom prst="plus">
            <a:avLst>
              <a:gd name="adj" fmla="val 46579"/>
            </a:avLst>
          </a:prstGeom>
          <a:solidFill>
            <a:schemeClr val="tx1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ross 12">
            <a:extLst>
              <a:ext uri="{FF2B5EF4-FFF2-40B4-BE49-F238E27FC236}">
                <a16:creationId xmlns:a16="http://schemas.microsoft.com/office/drawing/2014/main" id="{7F8C13B0-0149-40F1-9EF2-590B65D39646}"/>
              </a:ext>
            </a:extLst>
          </p:cNvPr>
          <p:cNvSpPr/>
          <p:nvPr/>
        </p:nvSpPr>
        <p:spPr>
          <a:xfrm rot="2734294">
            <a:off x="4230687" y="3110304"/>
            <a:ext cx="257549" cy="257549"/>
          </a:xfrm>
          <a:prstGeom prst="plus">
            <a:avLst>
              <a:gd name="adj" fmla="val 46579"/>
            </a:avLst>
          </a:prstGeom>
          <a:solidFill>
            <a:schemeClr val="tx1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3D15C72-F319-42B4-A93D-1A8EBC1F0AA2}"/>
              </a:ext>
            </a:extLst>
          </p:cNvPr>
          <p:cNvCxnSpPr/>
          <p:nvPr/>
        </p:nvCxnSpPr>
        <p:spPr>
          <a:xfrm>
            <a:off x="2968500" y="1973384"/>
            <a:ext cx="228600" cy="0"/>
          </a:xfrm>
          <a:prstGeom prst="line">
            <a:avLst/>
          </a:prstGeom>
          <a:ln w="317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EFB1DC7-C77E-4CC9-8ED1-E5AE84065B7C}"/>
              </a:ext>
            </a:extLst>
          </p:cNvPr>
          <p:cNvSpPr txBox="1"/>
          <p:nvPr/>
        </p:nvSpPr>
        <p:spPr>
          <a:xfrm>
            <a:off x="2156689" y="1800976"/>
            <a:ext cx="93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(Yes)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78637C-F963-4E71-ACEC-4351C122056F}"/>
              </a:ext>
            </a:extLst>
          </p:cNvPr>
          <p:cNvSpPr txBox="1"/>
          <p:nvPr/>
        </p:nvSpPr>
        <p:spPr>
          <a:xfrm>
            <a:off x="2235200" y="3034228"/>
            <a:ext cx="93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(No) 0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C5AE4C5-696B-410B-BD21-DEE4FD3A94CC}"/>
              </a:ext>
            </a:extLst>
          </p:cNvPr>
          <p:cNvSpPr/>
          <p:nvPr/>
        </p:nvSpPr>
        <p:spPr>
          <a:xfrm>
            <a:off x="4842191" y="1859865"/>
            <a:ext cx="228600" cy="2286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3E0697C-CF60-478F-BAFC-71368D7AF05D}"/>
              </a:ext>
            </a:extLst>
          </p:cNvPr>
          <p:cNvSpPr/>
          <p:nvPr/>
        </p:nvSpPr>
        <p:spPr>
          <a:xfrm>
            <a:off x="5413527" y="1859084"/>
            <a:ext cx="228600" cy="2286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68FB0E3-6BA4-49F2-8CF5-7782303ECA1A}"/>
              </a:ext>
            </a:extLst>
          </p:cNvPr>
          <p:cNvSpPr/>
          <p:nvPr/>
        </p:nvSpPr>
        <p:spPr>
          <a:xfrm>
            <a:off x="5737542" y="1859084"/>
            <a:ext cx="228600" cy="2286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6DDA275-4B52-4398-9B60-6375F05497FD}"/>
              </a:ext>
            </a:extLst>
          </p:cNvPr>
          <p:cNvSpPr/>
          <p:nvPr/>
        </p:nvSpPr>
        <p:spPr>
          <a:xfrm>
            <a:off x="6198552" y="1864400"/>
            <a:ext cx="228600" cy="2286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08524EF-9898-445E-9A30-31EC995B41A0}"/>
              </a:ext>
            </a:extLst>
          </p:cNvPr>
          <p:cNvCxnSpPr>
            <a:cxnSpLocks/>
          </p:cNvCxnSpPr>
          <p:nvPr/>
        </p:nvCxnSpPr>
        <p:spPr>
          <a:xfrm flipV="1">
            <a:off x="2891223" y="1800976"/>
            <a:ext cx="3783185" cy="17845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35F5A55-58C3-4068-BC56-9A5F8CACA2C5}"/>
              </a:ext>
            </a:extLst>
          </p:cNvPr>
          <p:cNvGrpSpPr/>
          <p:nvPr/>
        </p:nvGrpSpPr>
        <p:grpSpPr>
          <a:xfrm>
            <a:off x="5916554" y="2422435"/>
            <a:ext cx="835131" cy="893323"/>
            <a:chOff x="3178940" y="1610751"/>
            <a:chExt cx="1770904" cy="218049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7BC057D-98BB-436A-A604-39A30363FBC9}"/>
                </a:ext>
              </a:extLst>
            </p:cNvPr>
            <p:cNvCxnSpPr/>
            <p:nvPr/>
          </p:nvCxnSpPr>
          <p:spPr>
            <a:xfrm flipH="1">
              <a:off x="3178940" y="1610751"/>
              <a:ext cx="1731472" cy="2180492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87FA01-094B-421D-823C-D7D263190676}"/>
                </a:ext>
              </a:extLst>
            </p:cNvPr>
            <p:cNvCxnSpPr>
              <a:cxnSpLocks/>
            </p:cNvCxnSpPr>
            <p:nvPr/>
          </p:nvCxnSpPr>
          <p:spPr>
            <a:xfrm>
              <a:off x="3218372" y="1610751"/>
              <a:ext cx="1731472" cy="2180492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9641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C968-C63A-4AEC-8D7F-945A51BEA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the sigmoid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3818AEE-1A6E-41CA-B86F-33343FBA23E5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021529" y="3831379"/>
                <a:ext cx="3248364" cy="661189"/>
              </a:xfrm>
            </p:spPr>
            <p:txBody>
              <a:bodyPr/>
              <a:lstStyle/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3818AEE-1A6E-41CA-B86F-33343FBA23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021529" y="3831379"/>
                <a:ext cx="3248364" cy="66118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A5F17D66-16B6-4C12-90F5-5C7634866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988" y="1449921"/>
            <a:ext cx="4772025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5724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C968-C63A-4AEC-8D7F-945A51BEA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the sigmoid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3818AEE-1A6E-41CA-B86F-33343FBA23E5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021529" y="3831379"/>
                <a:ext cx="3248364" cy="661189"/>
              </a:xfrm>
            </p:spPr>
            <p:txBody>
              <a:bodyPr/>
              <a:lstStyle/>
              <a:p>
                <a:pPr marL="11430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1+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sup>
                              </m:sSup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3818AEE-1A6E-41CA-B86F-33343FBA23E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021529" y="3831379"/>
                <a:ext cx="3248364" cy="66118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8" name="Picture 4">
            <a:extLst>
              <a:ext uri="{FF2B5EF4-FFF2-40B4-BE49-F238E27FC236}">
                <a16:creationId xmlns:a16="http://schemas.microsoft.com/office/drawing/2014/main" id="{D8CCAFBA-D3FA-410B-8224-0AA42B782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608" y="1449921"/>
            <a:ext cx="4454784" cy="2471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6CCF872-FC36-488F-A9F6-8FE66096077C}"/>
              </a:ext>
            </a:extLst>
          </p:cNvPr>
          <p:cNvSpPr/>
          <p:nvPr/>
        </p:nvSpPr>
        <p:spPr>
          <a:xfrm>
            <a:off x="4931664" y="4014260"/>
            <a:ext cx="323088" cy="2286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4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C968-C63A-4AEC-8D7F-945A51BEA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logistic regression in </a:t>
            </a:r>
            <a:r>
              <a:rPr lang="en-US" dirty="0" err="1"/>
              <a:t>sklearn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42C355E-C2F9-4C7A-8D12-E6D6ABB54595}"/>
              </a:ext>
            </a:extLst>
          </p:cNvPr>
          <p:cNvCxnSpPr/>
          <p:nvPr/>
        </p:nvCxnSpPr>
        <p:spPr>
          <a:xfrm flipV="1">
            <a:off x="3076450" y="2793816"/>
            <a:ext cx="0" cy="1946645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0A4558-71D5-488D-9C82-05A0E32237B3}"/>
              </a:ext>
            </a:extLst>
          </p:cNvPr>
          <p:cNvCxnSpPr/>
          <p:nvPr/>
        </p:nvCxnSpPr>
        <p:spPr>
          <a:xfrm>
            <a:off x="2967016" y="4388059"/>
            <a:ext cx="3630468" cy="0"/>
          </a:xfrm>
          <a:prstGeom prst="line">
            <a:avLst/>
          </a:prstGeom>
          <a:ln w="38100">
            <a:solidFill>
              <a:schemeClr val="bg2">
                <a:lumMod val="7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A158BDD-E179-4685-A55E-DC826A166856}"/>
              </a:ext>
            </a:extLst>
          </p:cNvPr>
          <p:cNvSpPr txBox="1"/>
          <p:nvPr/>
        </p:nvSpPr>
        <p:spPr>
          <a:xfrm>
            <a:off x="5256391" y="4434399"/>
            <a:ext cx="14165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Tumor Size</a:t>
            </a: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FA99B825-3C54-42C2-98F3-23303B4C1F7A}"/>
              </a:ext>
            </a:extLst>
          </p:cNvPr>
          <p:cNvSpPr/>
          <p:nvPr/>
        </p:nvSpPr>
        <p:spPr>
          <a:xfrm rot="2734294">
            <a:off x="3221815" y="4265242"/>
            <a:ext cx="257549" cy="257549"/>
          </a:xfrm>
          <a:prstGeom prst="plus">
            <a:avLst>
              <a:gd name="adj" fmla="val 46579"/>
            </a:avLst>
          </a:prstGeom>
          <a:solidFill>
            <a:schemeClr val="tx1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ross 9">
            <a:extLst>
              <a:ext uri="{FF2B5EF4-FFF2-40B4-BE49-F238E27FC236}">
                <a16:creationId xmlns:a16="http://schemas.microsoft.com/office/drawing/2014/main" id="{7DC12E99-99D1-4C5F-9EB0-58EADE36C101}"/>
              </a:ext>
            </a:extLst>
          </p:cNvPr>
          <p:cNvSpPr/>
          <p:nvPr/>
        </p:nvSpPr>
        <p:spPr>
          <a:xfrm rot="2734294">
            <a:off x="3526616" y="4265242"/>
            <a:ext cx="257549" cy="257549"/>
          </a:xfrm>
          <a:prstGeom prst="plus">
            <a:avLst>
              <a:gd name="adj" fmla="val 46579"/>
            </a:avLst>
          </a:prstGeom>
          <a:solidFill>
            <a:schemeClr val="tx1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ross 10">
            <a:extLst>
              <a:ext uri="{FF2B5EF4-FFF2-40B4-BE49-F238E27FC236}">
                <a16:creationId xmlns:a16="http://schemas.microsoft.com/office/drawing/2014/main" id="{DE2D8B9D-C88F-4DB0-8F1E-06A521B7B7DF}"/>
              </a:ext>
            </a:extLst>
          </p:cNvPr>
          <p:cNvSpPr/>
          <p:nvPr/>
        </p:nvSpPr>
        <p:spPr>
          <a:xfrm rot="2734294">
            <a:off x="3848203" y="4265242"/>
            <a:ext cx="257549" cy="257549"/>
          </a:xfrm>
          <a:prstGeom prst="plus">
            <a:avLst>
              <a:gd name="adj" fmla="val 46579"/>
            </a:avLst>
          </a:prstGeom>
          <a:solidFill>
            <a:schemeClr val="tx1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 11">
            <a:extLst>
              <a:ext uri="{FF2B5EF4-FFF2-40B4-BE49-F238E27FC236}">
                <a16:creationId xmlns:a16="http://schemas.microsoft.com/office/drawing/2014/main" id="{B215C246-D3CC-4318-AFC8-7D943D261751}"/>
              </a:ext>
            </a:extLst>
          </p:cNvPr>
          <p:cNvSpPr/>
          <p:nvPr/>
        </p:nvSpPr>
        <p:spPr>
          <a:xfrm rot="2734294">
            <a:off x="4229203" y="4265242"/>
            <a:ext cx="257549" cy="257549"/>
          </a:xfrm>
          <a:prstGeom prst="plus">
            <a:avLst>
              <a:gd name="adj" fmla="val 46579"/>
            </a:avLst>
          </a:prstGeom>
          <a:solidFill>
            <a:schemeClr val="tx1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F24C70C-221C-4AB2-8061-DEE96EA39513}"/>
              </a:ext>
            </a:extLst>
          </p:cNvPr>
          <p:cNvCxnSpPr/>
          <p:nvPr/>
        </p:nvCxnSpPr>
        <p:spPr>
          <a:xfrm>
            <a:off x="2967016" y="3128322"/>
            <a:ext cx="228600" cy="0"/>
          </a:xfrm>
          <a:prstGeom prst="line">
            <a:avLst/>
          </a:prstGeom>
          <a:ln w="317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7EE4CCE-7791-4035-BB69-426C0A9778A3}"/>
              </a:ext>
            </a:extLst>
          </p:cNvPr>
          <p:cNvSpPr txBox="1"/>
          <p:nvPr/>
        </p:nvSpPr>
        <p:spPr>
          <a:xfrm>
            <a:off x="2155205" y="2955914"/>
            <a:ext cx="93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(Yes) 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59CEBC-C809-42B7-BF45-15C398E783AC}"/>
              </a:ext>
            </a:extLst>
          </p:cNvPr>
          <p:cNvSpPr txBox="1"/>
          <p:nvPr/>
        </p:nvSpPr>
        <p:spPr>
          <a:xfrm>
            <a:off x="2233716" y="4189166"/>
            <a:ext cx="938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(No) 0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978705-A71F-4003-8C75-48C1AD139023}"/>
              </a:ext>
            </a:extLst>
          </p:cNvPr>
          <p:cNvSpPr/>
          <p:nvPr/>
        </p:nvSpPr>
        <p:spPr>
          <a:xfrm>
            <a:off x="4840707" y="3014803"/>
            <a:ext cx="228600" cy="2286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85566AF-77B7-4D7E-9215-5633DE191745}"/>
              </a:ext>
            </a:extLst>
          </p:cNvPr>
          <p:cNvSpPr/>
          <p:nvPr/>
        </p:nvSpPr>
        <p:spPr>
          <a:xfrm>
            <a:off x="5412043" y="3014022"/>
            <a:ext cx="228600" cy="2286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5746BED-DB8B-4AB4-86F0-4553CB1CA943}"/>
              </a:ext>
            </a:extLst>
          </p:cNvPr>
          <p:cNvSpPr/>
          <p:nvPr/>
        </p:nvSpPr>
        <p:spPr>
          <a:xfrm>
            <a:off x="5736058" y="3014022"/>
            <a:ext cx="228600" cy="2286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663C93C-FEA3-4F31-80EC-54FDB2C498E3}"/>
              </a:ext>
            </a:extLst>
          </p:cNvPr>
          <p:cNvSpPr/>
          <p:nvPr/>
        </p:nvSpPr>
        <p:spPr>
          <a:xfrm>
            <a:off x="6197068" y="3019338"/>
            <a:ext cx="228600" cy="22860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0BCE601-6BF8-408B-BEC0-26970446CB0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28290" y="3063159"/>
            <a:ext cx="2646734" cy="134189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C454881-1703-495E-A703-667F86EFFC5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68976" y="3058580"/>
            <a:ext cx="3606048" cy="13418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7C9CE2-6E1E-4428-896C-6BAB43AF8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914" y="1755002"/>
            <a:ext cx="4810125" cy="52387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715530-37D1-497E-BBAF-E99175088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14334" y="3362072"/>
            <a:ext cx="3129666" cy="1002818"/>
          </a:xfrm>
        </p:spPr>
        <p:txBody>
          <a:bodyPr/>
          <a:lstStyle/>
          <a:p>
            <a:pPr marL="114300" indent="0">
              <a:buNone/>
            </a:pPr>
            <a:r>
              <a:rPr lang="en-US" sz="1200" dirty="0"/>
              <a:t>Two key components underneath:</a:t>
            </a:r>
          </a:p>
          <a:p>
            <a:r>
              <a:rPr lang="en-US" sz="1200" dirty="0"/>
              <a:t>Loss function</a:t>
            </a:r>
          </a:p>
          <a:p>
            <a:r>
              <a:rPr lang="en-US" sz="1200" dirty="0"/>
              <a:t>Optimizer</a:t>
            </a:r>
          </a:p>
        </p:txBody>
      </p:sp>
    </p:spTree>
    <p:extLst>
      <p:ext uri="{BB962C8B-B14F-4D97-AF65-F5344CB8AC3E}">
        <p14:creationId xmlns:p14="http://schemas.microsoft.com/office/powerpoint/2010/main" val="91163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D761D-FDFC-451E-B0E9-F893B8316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Loss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748ABB-8103-4DBE-A212-4D0D993B5A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4267256"/>
            <a:ext cx="8597837" cy="528791"/>
          </a:xfrm>
        </p:spPr>
        <p:txBody>
          <a:bodyPr/>
          <a:lstStyle/>
          <a:p>
            <a:r>
              <a:rPr lang="en-US" sz="1400" dirty="0"/>
              <a:t>“binary cross-entropy” helps us to measure performance of the classifier</a:t>
            </a:r>
          </a:p>
          <a:p>
            <a:r>
              <a:rPr lang="en-US" sz="1400" dirty="0"/>
              <a:t>Ideally, model should predict ‘Yes’ points close to 1 to achieve low loss.</a:t>
            </a:r>
          </a:p>
          <a:p>
            <a:pPr marL="114300" indent="0">
              <a:buNone/>
            </a:pPr>
            <a:r>
              <a:rPr lang="en-US" sz="1400" dirty="0"/>
              <a:t>	</a:t>
            </a:r>
          </a:p>
          <a:p>
            <a:pPr marL="114300" indent="0">
              <a:buNone/>
            </a:pPr>
            <a:r>
              <a:rPr lang="en-US" sz="1400" dirty="0"/>
              <a:t>				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05315833-7E65-4536-BC56-9A848CE59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678" y="1442457"/>
            <a:ext cx="2705945" cy="2705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CA7200-ED24-4BC0-88A5-AFF3934ED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4552" y="1442457"/>
            <a:ext cx="1990589" cy="1043324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5D04627-DB56-4B71-87A8-0DE50159E997}"/>
              </a:ext>
            </a:extLst>
          </p:cNvPr>
          <p:cNvCxnSpPr>
            <a:cxnSpLocks/>
          </p:cNvCxnSpPr>
          <p:nvPr/>
        </p:nvCxnSpPr>
        <p:spPr>
          <a:xfrm flipH="1">
            <a:off x="5431692" y="1766277"/>
            <a:ext cx="1867877" cy="1930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5328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A00DA-5890-4B84-915B-1A0E71D00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Optimization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65B10C-53E8-408A-8B04-345D544DA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6670" y="1692108"/>
            <a:ext cx="2693628" cy="652583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Newton’s method</a:t>
            </a:r>
          </a:p>
          <a:p>
            <a:pPr marL="1143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AC00DA-4CD1-43FE-AFBE-FB166041F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788" y="2233133"/>
            <a:ext cx="1490609" cy="1490609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A55C993-A9F8-4B12-8E2D-625EEC2EA417}"/>
              </a:ext>
            </a:extLst>
          </p:cNvPr>
          <p:cNvSpPr txBox="1">
            <a:spLocks/>
          </p:cNvSpPr>
          <p:nvPr/>
        </p:nvSpPr>
        <p:spPr>
          <a:xfrm>
            <a:off x="395900" y="3817757"/>
            <a:ext cx="3006384" cy="60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114300" indent="0" algn="ctr">
              <a:buFont typeface="Source Code Pro"/>
              <a:buNone/>
            </a:pPr>
            <a:r>
              <a:rPr lang="en-US" sz="1200" dirty="0"/>
              <a:t>An optimizer finds the set of parameters that minimizes the loss function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F84789-41C3-4C13-AD57-2A9D66CAF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688" y="1931534"/>
            <a:ext cx="4177145" cy="2189361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4DA19BC-3C2D-48DE-866F-ECB1D62751A4}"/>
              </a:ext>
            </a:extLst>
          </p:cNvPr>
          <p:cNvCxnSpPr>
            <a:cxnSpLocks/>
          </p:cNvCxnSpPr>
          <p:nvPr/>
        </p:nvCxnSpPr>
        <p:spPr>
          <a:xfrm flipV="1">
            <a:off x="7010651" y="2233133"/>
            <a:ext cx="0" cy="18112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oogle Shape;76;p15">
            <a:extLst>
              <a:ext uri="{FF2B5EF4-FFF2-40B4-BE49-F238E27FC236}">
                <a16:creationId xmlns:a16="http://schemas.microsoft.com/office/drawing/2014/main" id="{BF2EBF9D-69A8-430D-B0E8-A683AAC480AE}"/>
              </a:ext>
            </a:extLst>
          </p:cNvPr>
          <p:cNvSpPr txBox="1"/>
          <p:nvPr/>
        </p:nvSpPr>
        <p:spPr>
          <a:xfrm>
            <a:off x="5693264" y="1771356"/>
            <a:ext cx="2634774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Code Pro"/>
                <a:ea typeface="Source Code Pro"/>
                <a:cs typeface="Source Code Pro"/>
                <a:sym typeface="Source Code Pro"/>
              </a:rPr>
              <a:t>Decision boundary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D3CC021F-97C6-44B4-A329-1498F9091B2B}"/>
              </a:ext>
            </a:extLst>
          </p:cNvPr>
          <p:cNvSpPr/>
          <p:nvPr/>
        </p:nvSpPr>
        <p:spPr>
          <a:xfrm>
            <a:off x="3854903" y="2691925"/>
            <a:ext cx="503768" cy="573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5C2E82B-5083-4E9B-842A-4E1314048E00}"/>
              </a:ext>
            </a:extLst>
          </p:cNvPr>
          <p:cNvCxnSpPr>
            <a:cxnSpLocks/>
          </p:cNvCxnSpPr>
          <p:nvPr/>
        </p:nvCxnSpPr>
        <p:spPr>
          <a:xfrm flipH="1">
            <a:off x="5566534" y="3042250"/>
            <a:ext cx="144411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76;p15">
            <a:extLst>
              <a:ext uri="{FF2B5EF4-FFF2-40B4-BE49-F238E27FC236}">
                <a16:creationId xmlns:a16="http://schemas.microsoft.com/office/drawing/2014/main" id="{B28ABF25-8C00-4F01-936F-DB4BAEAB74F7}"/>
              </a:ext>
            </a:extLst>
          </p:cNvPr>
          <p:cNvSpPr txBox="1"/>
          <p:nvPr/>
        </p:nvSpPr>
        <p:spPr>
          <a:xfrm>
            <a:off x="4951584" y="2831008"/>
            <a:ext cx="555118" cy="390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Code Pro"/>
                <a:ea typeface="Source Code Pro"/>
                <a:cs typeface="Source Code Pro"/>
                <a:sym typeface="Source Code Pro"/>
              </a:rPr>
              <a:t>0.5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  <p:extLst>
      <p:ext uri="{BB962C8B-B14F-4D97-AF65-F5344CB8AC3E}">
        <p14:creationId xmlns:p14="http://schemas.microsoft.com/office/powerpoint/2010/main" val="3432462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8" grpId="0" animBg="1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dirty="0"/>
              <a:t>Supervised Learning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Linear regression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dirty="0"/>
              <a:t>Logistic regression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AutoNum type="arabicPeriod"/>
            </a:pPr>
            <a:r>
              <a:rPr lang="en" dirty="0">
                <a:solidFill>
                  <a:schemeClr val="accent4"/>
                </a:solidFill>
              </a:rPr>
              <a:t>Unsupervised learning</a:t>
            </a:r>
            <a:endParaRPr dirty="0">
              <a:solidFill>
                <a:schemeClr val="accent4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AutoNum type="arabicPeriod"/>
            </a:pPr>
            <a:r>
              <a:rPr lang="en" dirty="0">
                <a:solidFill>
                  <a:schemeClr val="accent4"/>
                </a:solidFill>
              </a:rPr>
              <a:t>K-means clustering</a:t>
            </a:r>
            <a:endParaRPr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2. Unsupervised learning: K-means clustering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 clustering</a:t>
            </a:r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group similar data points together and discover underlying patterns.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K-means looks for a fixed number (k) of clusters in a dataset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7" name="Google Shape;1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8425" y="2803975"/>
            <a:ext cx="5443651" cy="230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 clustering</a:t>
            </a: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Initialize and fit: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from sklearn.cluster import KMeans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kmeans = KMeans(n_clusters = 5, init = 'k-means++')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kmeans.fit(features)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Cluster assignments for each data point: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assignments = kmeans.fit_predict(features)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Centeroids: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kmeans.cluster_centers_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l="7501" r="25216" b="6331"/>
          <a:stretch/>
        </p:blipFill>
        <p:spPr>
          <a:xfrm>
            <a:off x="2471800" y="1386900"/>
            <a:ext cx="4062998" cy="3181826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6945325" y="2638850"/>
            <a:ext cx="18102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y = ax + b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regression: preparing data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 4th column is text. 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can’t have text in our data if we’re going to run any kind of model on it.</a:t>
            </a:r>
            <a:endParaRPr/>
          </a:p>
          <a:p>
            <a:pPr marL="457200" lvl="0" indent="-317500" algn="l" rtl="0">
              <a:spcBef>
                <a:spcPts val="1600"/>
              </a:spcBef>
              <a:spcAft>
                <a:spcPts val="1600"/>
              </a:spcAft>
              <a:buSzPts val="1400"/>
              <a:buChar char="-"/>
            </a:pPr>
            <a:r>
              <a:rPr lang="en"/>
              <a:t>we need to make this data ready for the model: convert it to numbers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l="4771" t="33237" r="67709" b="50072"/>
          <a:stretch/>
        </p:blipFill>
        <p:spPr>
          <a:xfrm>
            <a:off x="430125" y="1723225"/>
            <a:ext cx="4040827" cy="137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preparing data: label encoder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613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distinct name should be replaced by a number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l="5014" t="48343" r="78636" b="36692"/>
          <a:stretch/>
        </p:blipFill>
        <p:spPr>
          <a:xfrm>
            <a:off x="5951762" y="2486650"/>
            <a:ext cx="2397802" cy="123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 rotWithShape="1">
          <a:blip r:embed="rId4">
            <a:alphaModFix/>
          </a:blip>
          <a:srcRect l="4771" t="33237" r="67709" b="50072"/>
          <a:stretch/>
        </p:blipFill>
        <p:spPr>
          <a:xfrm>
            <a:off x="794337" y="2297575"/>
            <a:ext cx="4040827" cy="1378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17"/>
          <p:cNvCxnSpPr/>
          <p:nvPr/>
        </p:nvCxnSpPr>
        <p:spPr>
          <a:xfrm>
            <a:off x="5078463" y="3126075"/>
            <a:ext cx="570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3" name="Google Shape;93;p17"/>
          <p:cNvSpPr/>
          <p:nvPr/>
        </p:nvSpPr>
        <p:spPr>
          <a:xfrm>
            <a:off x="3635338" y="2267575"/>
            <a:ext cx="540300" cy="150240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7"/>
          <p:cNvSpPr/>
          <p:nvPr/>
        </p:nvSpPr>
        <p:spPr>
          <a:xfrm>
            <a:off x="8075763" y="2297575"/>
            <a:ext cx="273900" cy="147240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preparing data: label encoder</a:t>
            </a:r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613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from sklearn.preprocessing import LabelEncoder, OneHotEncoder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labelencoder = LabelEncoder()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X[:, 3] = labelencoder.fit_transform(X[:, 3])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with our encoding</a:t>
            </a:r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613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data is categorical and does not have any relation between different categories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However, our encoding implies a relation: 0 &lt; 1 &lt; 2. 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overcome this problem, we use One Hot Encoder: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 rotWithShape="1">
          <a:blip r:embed="rId3">
            <a:alphaModFix/>
          </a:blip>
          <a:srcRect l="5339" t="46331" r="75316" b="36833"/>
          <a:stretch/>
        </p:blipFill>
        <p:spPr>
          <a:xfrm>
            <a:off x="4855525" y="3063975"/>
            <a:ext cx="2806723" cy="137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 rotWithShape="1">
          <a:blip r:embed="rId4">
            <a:alphaModFix/>
          </a:blip>
          <a:srcRect l="5014" t="48343" r="78636" b="36692"/>
          <a:stretch/>
        </p:blipFill>
        <p:spPr>
          <a:xfrm>
            <a:off x="1481750" y="3203825"/>
            <a:ext cx="2397802" cy="123452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9"/>
          <p:cNvSpPr/>
          <p:nvPr/>
        </p:nvSpPr>
        <p:spPr>
          <a:xfrm>
            <a:off x="3605750" y="3192125"/>
            <a:ext cx="273900" cy="124590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/>
          <p:nvPr/>
        </p:nvSpPr>
        <p:spPr>
          <a:xfrm>
            <a:off x="5085900" y="3045250"/>
            <a:ext cx="744600" cy="141150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" name="Google Shape;111;p19"/>
          <p:cNvCxnSpPr/>
          <p:nvPr/>
        </p:nvCxnSpPr>
        <p:spPr>
          <a:xfrm>
            <a:off x="4082588" y="3751000"/>
            <a:ext cx="570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with our encoding</a:t>
            </a:r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613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onehotencoder = OneHotEncoder(categorical_features = [3])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X = onehotencoder.fit_transform(X).toarray()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the profit using linear regression</a:t>
            </a:r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need to split the dataset into the training set and test set: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from sklearn.model_selection import train_test_split</a:t>
            </a:r>
            <a:endParaRPr sz="1400"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dirty="0"/>
              <a:t>X_train, X_test, y_train, y_test = train_test_split(X, y, test_size = 0.2, random_state = 0)</a:t>
            </a:r>
            <a:endParaRPr sz="1400"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557</Words>
  <Application>Microsoft Office PowerPoint</Application>
  <PresentationFormat>On-screen Show (16:9)</PresentationFormat>
  <Paragraphs>93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Source Code Pro</vt:lpstr>
      <vt:lpstr>Oswald</vt:lpstr>
      <vt:lpstr>Cambria Math</vt:lpstr>
      <vt:lpstr>Arial</vt:lpstr>
      <vt:lpstr>Modern Writer</vt:lpstr>
      <vt:lpstr>Enthuse Workshop</vt:lpstr>
      <vt:lpstr>Outline</vt:lpstr>
      <vt:lpstr>Linear regression</vt:lpstr>
      <vt:lpstr>Linear regression: preparing data</vt:lpstr>
      <vt:lpstr>preparing data: label encoder</vt:lpstr>
      <vt:lpstr>preparing data: label encoder</vt:lpstr>
      <vt:lpstr>Problem with our encoding</vt:lpstr>
      <vt:lpstr>Problem with our encoding</vt:lpstr>
      <vt:lpstr>Predicting the profit using linear regression</vt:lpstr>
      <vt:lpstr>Predicting the profit using linear regression</vt:lpstr>
      <vt:lpstr>Predicting the profit using linear regression</vt:lpstr>
      <vt:lpstr>Classification: Logistic Regression</vt:lpstr>
      <vt:lpstr>Logistic regression: Use cases</vt:lpstr>
      <vt:lpstr>Fitting a line with regression</vt:lpstr>
      <vt:lpstr>Introducing the sigmoid function</vt:lpstr>
      <vt:lpstr>Introducing the sigmoid function</vt:lpstr>
      <vt:lpstr>Using logistic regression in sklearn</vt:lpstr>
      <vt:lpstr>1. Loss function</vt:lpstr>
      <vt:lpstr>2. Optimization</vt:lpstr>
      <vt:lpstr>Part 2. Unsupervised learning: K-means clustering</vt:lpstr>
      <vt:lpstr>K-means clustering</vt:lpstr>
      <vt:lpstr>K-means clustering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Enthuse Workshop</dc:title>
  <cp:lastModifiedBy>#HO MUN KIT#</cp:lastModifiedBy>
  <cp:revision>13</cp:revision>
  <dcterms:modified xsi:type="dcterms:W3CDTF">2019-07-14T03:12:48Z</dcterms:modified>
</cp:coreProperties>
</file>